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2"/>
    <p:sldId id="362" r:id="rId3"/>
    <p:sldId id="328" r:id="rId4"/>
    <p:sldId id="329" r:id="rId5"/>
    <p:sldId id="330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50" r:id="rId23"/>
    <p:sldId id="351" r:id="rId24"/>
    <p:sldId id="352" r:id="rId25"/>
    <p:sldId id="353" r:id="rId26"/>
    <p:sldId id="355" r:id="rId27"/>
    <p:sldId id="356" r:id="rId28"/>
    <p:sldId id="357" r:id="rId29"/>
    <p:sldId id="358" r:id="rId30"/>
    <p:sldId id="359" r:id="rId31"/>
    <p:sldId id="360" r:id="rId32"/>
    <p:sldId id="363" r:id="rId33"/>
    <p:sldId id="361" r:id="rId34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FF"/>
    <a:srgbClr val="FEFAF8"/>
    <a:srgbClr val="81F8F6"/>
    <a:srgbClr val="A4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68"/>
    <p:restoredTop sz="85586" autoAdjust="0"/>
  </p:normalViewPr>
  <p:slideViewPr>
    <p:cSldViewPr showGuides="1">
      <p:cViewPr varScale="1">
        <p:scale>
          <a:sx n="63" d="100"/>
          <a:sy n="63" d="100"/>
        </p:scale>
        <p:origin x="9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AC634D2-219E-47B3-ABC9-CE94E3949EF4}" type="slidenum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98506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29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24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6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9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87043" name="Rectangle 3"/>
          <p:cNvSpPr>
            <a:spLocks noGrp="1" noRot="1" noChangeAspect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009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91139" name="Rectangle 3"/>
          <p:cNvSpPr>
            <a:spLocks noGrp="1" noRot="1" noChangeAspect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34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49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30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32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83FED8-D302-42C5-9B1D-CAF079304B11}" type="datetime1"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2019/12/19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5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just" eaLnBrk="1" hangingPunct="1">
              <a:buChar char="•"/>
            </a:pPr>
            <a:endParaRPr lang="zh-CN" altLang="en-US" sz="1400" dirty="0">
              <a:ea typeface="楷体_GB2312" pitchFamily="1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C41982-9130-4195-BA24-535911B619FA}" type="slidenum"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6363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  <a:sym typeface="宋体" panose="02010600030101010101" pitchFamily="2" charset="-122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v"/>
        <a:defRPr kumimoji="1" sz="3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/>
          <p:nvPr/>
        </p:nvSpPr>
        <p:spPr>
          <a:xfrm>
            <a:off x="323850" y="620713"/>
            <a:ext cx="87122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第十二章  灾害地质现象与环境地质问题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sp>
        <p:nvSpPr>
          <p:cNvPr id="3075" name="Text Box 3"/>
          <p:cNvSpPr/>
          <p:nvPr/>
        </p:nvSpPr>
        <p:spPr>
          <a:xfrm>
            <a:off x="1692275" y="1763713"/>
            <a:ext cx="5040313" cy="4402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10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第一节  地震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第二节  滑坡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第三节  泥石流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第四节  地面沉降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第五节  地裂缝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第六节  岩溶地面塌陷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第七节</a:t>
            </a: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海水入侵</a:t>
            </a:r>
            <a:endParaRPr lang="zh-CN" altLang="en-US" sz="28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M5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3" name="Picture 2" descr="M3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4" name="Picture 2" descr="M12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5" name="Picture 2" descr="M15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6" name="Text Box 3"/>
          <p:cNvSpPr/>
          <p:nvPr/>
        </p:nvSpPr>
        <p:spPr>
          <a:xfrm>
            <a:off x="1692275" y="2997200"/>
            <a:ext cx="5616575" cy="9080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苏锡常地区地裂缝</a:t>
            </a:r>
          </a:p>
          <a:p>
            <a:pPr marL="0" lvl="0" indent="0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由地面沉降引发，致使许多建筑物裂缝。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/>
          <p:nvPr/>
        </p:nvSpPr>
        <p:spPr>
          <a:xfrm>
            <a:off x="468313" y="692150"/>
            <a:ext cx="7632700" cy="41541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地裂缝的成因 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以西安为例</a:t>
            </a: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多种内外动力地质作用会在土层中形成地裂缝。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其中的关键因素有：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lvl="0" algn="just" defTabSz="914400" eaLnBrk="1" hangingPunct="1">
              <a:spcBef>
                <a:spcPct val="50000"/>
              </a:spcBef>
              <a:buClr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地震作用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lvl="0" algn="just" defTabSz="914400" eaLnBrk="1" hangingPunct="1">
              <a:spcBef>
                <a:spcPct val="50000"/>
              </a:spcBef>
              <a:buClr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土层下伏基岩长期缓慢变形从外部作用于土层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lvl="0" algn="just" defTabSz="914400" eaLnBrk="1" hangingPunct="1">
              <a:spcBef>
                <a:spcPct val="50000"/>
              </a:spcBef>
              <a:buClr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土层自身的收缩或差异压缩变形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调查和研究表明，大部分地裂缝灾害发育地区不是单一的因素在起作用。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/>
          <p:nvPr/>
        </p:nvSpPr>
        <p:spPr>
          <a:xfrm>
            <a:off x="449580" y="541655"/>
            <a:ext cx="7905115" cy="37856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西安地裂缝地质条件</a:t>
            </a:r>
            <a:endParaRPr lang="en-US" altLang="zh-CN" sz="2400" b="1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地区新生代沉积之下基底构造较为发育，渭河大断裂，临潼－长安断裂等。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西安市地处关中盆地，第四系厚度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800m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西安古城曾多次遭受强烈地震，在其市郊留下大量古地裂缝。现今地裂缝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新地裂缝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与之位置重合。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过量抽取地下水（承压水），造成地面沉降。西安地裂缝的发育区域与地面沉降的范围一致。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92163" name="Text Box 4"/>
          <p:cNvSpPr/>
          <p:nvPr/>
        </p:nvSpPr>
        <p:spPr>
          <a:xfrm>
            <a:off x="449580" y="4509075"/>
            <a:ext cx="78854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普遍认可的观点是：过度开采地下水导致地面沉降，从而使古地裂缝重新活动，在新近沉积土层中形成新的地裂缝。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1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3"/>
          <p:cNvSpPr/>
          <p:nvPr/>
        </p:nvSpPr>
        <p:spPr>
          <a:xfrm>
            <a:off x="374650" y="476250"/>
            <a:ext cx="8229600" cy="2620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减灾措施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地裂缝两侧大地发生相对位移，破坏建筑物，这是任何现代建筑物都不能抵御的，故在工程建设上，应以躲避为原则。</a:t>
            </a:r>
          </a:p>
          <a:p>
            <a:pPr marL="0" lvl="0" indent="0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西安市已制订相应的规范，建筑物一般要避开已存在地裂缝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 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调查研究古地裂缝，研究地裂缝的发育规律，预先避开。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93187" name="Text Box 5"/>
          <p:cNvSpPr/>
          <p:nvPr/>
        </p:nvSpPr>
        <p:spPr>
          <a:xfrm>
            <a:off x="400050" y="3644900"/>
            <a:ext cx="7988300" cy="2461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控制地裂缝的发育。关键是控制地下水的过量开采，控制地面沉降。</a:t>
            </a:r>
          </a:p>
          <a:p>
            <a:pPr marL="0" lvl="0" indent="0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美国休斯顿地裂缝与西安十分相似。停止抽取地下水和石油后，地裂缝活动立即停止。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城市缺水问题的解决 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引进地表水源，如西安的黑河引水工程（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1990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年）。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10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/>
          <p:nvPr/>
        </p:nvSpPr>
        <p:spPr>
          <a:xfrm>
            <a:off x="468313" y="404813"/>
            <a:ext cx="8137525" cy="2738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第六节 岩溶地面塌陷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（Karst Collapse）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岩溶地面塌陷现象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在岩溶发育地区，地表土层发生突发性的裂开、沉陷、坍塌现象。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很多是群发性的。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96259" name="Picture 5" descr="karst sinkhole(ww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3141663"/>
            <a:ext cx="2736850" cy="340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0" name="Picture 6" descr="Karst Sinkhol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3141663"/>
            <a:ext cx="5003800" cy="3421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4530" y="6149975"/>
            <a:ext cx="28086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Collapse sinkholes  in Winter Park, Florida (1981)</a:t>
            </a:r>
            <a:endParaRPr lang="zh-CN" altLang="en-US" sz="1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https://water.usgs.gov/ogw/pubs/fs00165/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3"/>
          <p:cNvSpPr/>
          <p:nvPr/>
        </p:nvSpPr>
        <p:spPr>
          <a:xfrm>
            <a:off x="469900" y="5300663"/>
            <a:ext cx="25177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岩溶地面塌陷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97283" name="Picture 5" descr="http://www.geo.msu.edu/geogmich/images/slide1-A-karst.JPEG"/>
          <p:cNvPicPr>
            <a:picLocks noChangeAspect="1"/>
          </p:cNvPicPr>
          <p:nvPr/>
        </p:nvPicPr>
        <p:blipFill>
          <a:blip r:embed="rId2">
            <a:lum contrast="10000"/>
          </a:blip>
          <a:stretch>
            <a:fillRect/>
          </a:stretch>
        </p:blipFill>
        <p:spPr>
          <a:xfrm>
            <a:off x="0" y="0"/>
            <a:ext cx="5715000" cy="383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4" name="Picture 2" descr="F:\Teaching\岩溶及岩溶地面塌陷\岩溶地面塌陷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88" y="2492375"/>
            <a:ext cx="5040312" cy="3529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/>
          <p:nvPr/>
        </p:nvSpPr>
        <p:spPr>
          <a:xfrm>
            <a:off x="381000" y="533400"/>
            <a:ext cx="8226425" cy="461664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地裂缝灾害现状</a:t>
            </a:r>
            <a:endParaRPr lang="en-US" altLang="zh-CN" sz="2400" b="1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据不完全统计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，全球已有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个国家存在严重的塌陷问题。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中国碳酸盐岩分布面积占国土面积的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1/3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以上，是世界上岩溶最发育的国家之一。</a:t>
            </a: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个省区发生岩溶塌陷灾害。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塌陷2千多处，塌陷坑4万多个。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灾害：破坏建筑物，公路，铁路，农田等。</a:t>
            </a: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分布：以南方的桂、黔、湘、 赣、川、滇、鄂，以及北方的冀、鲁、辽、豫、晋等省区最为发育。30多个大中城市、420个县市、40多个矿山、25条铁路线、数百座水库。（罗小杰，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2018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；贺可强，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2017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</a:p>
          <a:p>
            <a:pPr marL="0" lvl="0" indent="0" algn="just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每年造成经济损失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亿元以上。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96259" name="Text Box 3"/>
          <p:cNvSpPr/>
          <p:nvPr/>
        </p:nvSpPr>
        <p:spPr>
          <a:xfrm>
            <a:off x="381000" y="5301130"/>
            <a:ext cx="55721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塌陷的发生，大部分与人的活动有关。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2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ttp://old.cgs.gov.cn/NEWS/Geology%20News/2005/20050826/Original%20Files/0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0"/>
            <a:ext cx="89011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1" name="矩形 2"/>
          <p:cNvSpPr/>
          <p:nvPr/>
        </p:nvSpPr>
        <p:spPr>
          <a:xfrm>
            <a:off x="133350" y="6007100"/>
            <a:ext cx="57150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0099"/>
                </a:solidFill>
                <a:ea typeface="楷体_GB2312" pitchFamily="1" charset="-122"/>
              </a:rPr>
              <a:t>图片来自中国地质调查局网 </a:t>
            </a:r>
            <a:r>
              <a:rPr lang="en-US" altLang="zh-CN" sz="1600" dirty="0">
                <a:solidFill>
                  <a:srgbClr val="000099"/>
                </a:solidFill>
                <a:ea typeface="楷体_GB2312" pitchFamily="1" charset="-122"/>
              </a:rPr>
              <a:t>http://old.cgs.gov.cn/MAIN.asp</a:t>
            </a:r>
            <a:endParaRPr lang="zh-CN" altLang="en-US" sz="1600" dirty="0">
              <a:solidFill>
                <a:srgbClr val="000099"/>
              </a:solidFill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3"/>
          <p:cNvSpPr/>
          <p:nvPr/>
        </p:nvSpPr>
        <p:spPr>
          <a:xfrm>
            <a:off x="423863" y="307340"/>
            <a:ext cx="7935912" cy="25507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岩溶地面塌陷实例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）河北省秦皇岛柳江水源地采水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月投产运行，采自寒武系和奥陶系石灰岩地层。暑期最大供水量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5.3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/day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月，潜水位漏斗中心水位下降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17-18m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，采水影响范围内第四系含水层被疏干。导致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地面沉降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开裂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98307" name="Text Box 2"/>
          <p:cNvSpPr/>
          <p:nvPr/>
        </p:nvSpPr>
        <p:spPr>
          <a:xfrm>
            <a:off x="424180" y="3095625"/>
            <a:ext cx="482600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首先是发生地面沉降，然后沉降范围内塌陷，及塌陷周围地面开裂。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286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个塌坑，塌坑直径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2-5m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，最大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。深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3-7m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塌陷多分布于河滩和农田中，耕地被毁，民房开裂（危及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个村庄，民房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1700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多户）。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67350" y="2538730"/>
            <a:ext cx="3545840" cy="4269105"/>
            <a:chOff x="8610" y="3998"/>
            <a:chExt cx="5584" cy="672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b="18760"/>
            <a:stretch>
              <a:fillRect/>
            </a:stretch>
          </p:blipFill>
          <p:spPr>
            <a:xfrm>
              <a:off x="8610" y="3998"/>
              <a:ext cx="5584" cy="672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284" y="10287"/>
              <a:ext cx="498" cy="43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655" y="10287"/>
              <a:ext cx="805" cy="43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2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塌陷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398" y="10287"/>
              <a:ext cx="1329" cy="43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200" b="1" dirty="0">
                  <a:solidFill>
                    <a:srgbClr val="000099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等水位线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2306" y="10390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rcRect l="13528" t="76401" r="77209" b="19500"/>
            <a:stretch>
              <a:fillRect/>
            </a:stretch>
          </p:blipFill>
          <p:spPr>
            <a:xfrm>
              <a:off x="8896" y="10324"/>
              <a:ext cx="502" cy="330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6812280" y="4215765"/>
            <a:ext cx="1413510" cy="1826260"/>
            <a:chOff x="10728" y="6639"/>
            <a:chExt cx="2226" cy="2876"/>
          </a:xfrm>
        </p:grpSpPr>
        <p:sp>
          <p:nvSpPr>
            <p:cNvPr id="24" name="椭圆 23"/>
            <p:cNvSpPr/>
            <p:nvPr/>
          </p:nvSpPr>
          <p:spPr>
            <a:xfrm>
              <a:off x="12080" y="928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2728" y="7452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2351" y="7127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1752" y="758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2140" y="764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0728" y="9154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1034" y="922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457" y="8292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345" y="663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1586" y="6778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2728" y="9229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1496" y="7172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351" y="9062"/>
              <a:ext cx="226" cy="227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4161155"/>
            <a:ext cx="8178165" cy="2671445"/>
          </a:xfrm>
          <a:prstGeom prst="rect">
            <a:avLst/>
          </a:prstGeom>
        </p:spPr>
      </p:pic>
      <p:sp>
        <p:nvSpPr>
          <p:cNvPr id="101378" name="Text Box 2"/>
          <p:cNvSpPr/>
          <p:nvPr/>
        </p:nvSpPr>
        <p:spPr>
          <a:xfrm>
            <a:off x="395288" y="465138"/>
            <a:ext cx="8280400" cy="21043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）江西宜春风动工具厂抽水试验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在厂院内钻孔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5m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见石灰岩，抽水试验地下水位降深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7m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时，在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20×30m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范围内发生多处塌陷，厂房倒塌。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在厂区外另布置一钻孔，覆盖层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4.4m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，抽水试验水位降深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3.6m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时，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65×140m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 范围内出现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处塌坑，最大直径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10m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。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79" name="Text Box 4"/>
          <p:cNvSpPr/>
          <p:nvPr/>
        </p:nvSpPr>
        <p:spPr>
          <a:xfrm>
            <a:off x="395605" y="2759075"/>
            <a:ext cx="8280400" cy="16389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5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）广东石菉铜矿露天矿排水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1970-1982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年）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5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位于岩溶发育地区，覆盖层不厚（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&lt;30m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）。露天矿坑排水，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地下水位最大降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深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42m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。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13</a:t>
            </a:r>
            <a:r>
              <a:rPr lang="zh-CN" altLang="en-US" sz="2400" dirty="0" smtClean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年中在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4.9×3.3 km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 范围内形成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3171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个塌陷坑，农田受损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490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亩，搬迁危房面积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万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/>
          <p:nvPr/>
        </p:nvSpPr>
        <p:spPr>
          <a:xfrm>
            <a:off x="539750" y="476250"/>
            <a:ext cx="7920038" cy="2461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第五节  地裂缝</a:t>
            </a:r>
          </a:p>
          <a:p>
            <a:pPr marL="0" lvl="0" indent="0" algn="just" defTabSz="914400" eaLnBrk="1" hangingPunct="1">
              <a:spcBef>
                <a:spcPts val="24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地裂缝现象</a:t>
            </a:r>
          </a:p>
          <a:p>
            <a:pPr marL="0" lvl="0" indent="0" algn="just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现代地裂缝现象在世界许多国家都有发现，其中以美国西南部（</a:t>
            </a:r>
            <a:r>
              <a:rPr 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年代开始出现）和中国华北（</a:t>
            </a:r>
            <a:r>
              <a:rPr 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年代开始出现）最为严重。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80899" name="Text Box 5"/>
          <p:cNvSpPr/>
          <p:nvPr/>
        </p:nvSpPr>
        <p:spPr>
          <a:xfrm>
            <a:off x="554038" y="3230563"/>
            <a:ext cx="7920037" cy="28301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年代，只在沭阳、邯郸、西安等地有裂缝报导，近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年已在全国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个省区发现地裂缝。多发生于大华北区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省：陕、晋、冀、豫、鲁、苏、皖，零星出现在粤、琼、桂、滇、川、黔、湘、鄂、赣、甘、宁、蒙、辽、吉、黑、藏、新、青等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省区。</a:t>
            </a:r>
          </a:p>
          <a:p>
            <a:pPr marL="0" lvl="0" indent="0" defTabSz="914400" eaLnBrk="1" hangingPunct="1">
              <a:spcBef>
                <a:spcPts val="12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地裂缝灾害最严重的西安市，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1976-2006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年地裂缝灾害造成经济损失为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元。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/>
          <p:nvPr/>
        </p:nvSpPr>
        <p:spPr>
          <a:xfrm>
            <a:off x="395288" y="296545"/>
            <a:ext cx="8137525" cy="1320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）泰安市农田灌溉</a:t>
            </a:r>
            <a:r>
              <a:rPr 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日凌晨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时，泰安市省庄镇东羊娄村东麦田里突发地面塌陷。塌坑东西长35米，南北宽27米。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03" name="Picture 3" descr="山东泰安发生特大型岩溶塌陷1"/>
          <p:cNvPicPr preferRelativeResize="0"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08635" y="1617345"/>
            <a:ext cx="4060190" cy="2073910"/>
          </a:xfrm>
        </p:spPr>
      </p:pic>
      <p:pic>
        <p:nvPicPr>
          <p:cNvPr id="102404" name="Picture 2" descr="山东泰安发生特大型岩溶塌陷2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0" y="1617345"/>
            <a:ext cx="3963670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5" name="Text Box 3"/>
          <p:cNvSpPr/>
          <p:nvPr/>
        </p:nvSpPr>
        <p:spPr>
          <a:xfrm>
            <a:off x="395605" y="3800475"/>
            <a:ext cx="8310880" cy="2512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近几年干旱，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月又缺雨，农灌抽取岩溶地下水。使地下水位大幅度下降（塌坑附近降幅达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8.5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米）。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塌陷前</a:t>
            </a:r>
            <a:r>
              <a:rPr 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天，位于地下水流向下游的水井几乎全部变浑。前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天，位于上游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米的抽水井变浑，且听到地下落物击水之声。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另外，山东省泰安市自上世纪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60 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年代出现岩溶地面塌陷，现已形</a:t>
            </a:r>
            <a:r>
              <a:rPr 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个塌陷区，构成一个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</a:t>
            </a:r>
            <a:r>
              <a:rPr lang="en-US" altLang="zh-CN" sz="2400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×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10km</a:t>
            </a:r>
            <a:r>
              <a:rPr lang="en-US" altLang="zh-CN" sz="2400" baseline="30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 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的塌陷带。</a:t>
            </a:r>
            <a:endParaRPr lang="zh-CN" altLang="en-US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814320"/>
            <a:ext cx="3922395" cy="821055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0-14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米：松散砂质粘土，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14-23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米：奥陶系灰岩，岩溶（溶洞）十分发育。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23</a:t>
            </a:r>
            <a:r>
              <a:rPr lang="zh-CN" altLang="en-US" sz="1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米：水面（溶洞内），其下深不可测。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/>
          <p:nvPr/>
        </p:nvSpPr>
        <p:spPr>
          <a:xfrm>
            <a:off x="323850" y="333375"/>
            <a:ext cx="8424863" cy="1320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）宜宾煤矿抽水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2008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25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日凌晨，宜宾江安县五阁村发生地面塌陷，形成大小不等的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个巨型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天坑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，呈直线展开，长约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400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米。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04451" name="Picture 3" descr="20080327122240445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" y="1717675"/>
            <a:ext cx="3221355" cy="2198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452" name="Picture 2" descr="2008510442985166"/>
          <p:cNvPicPr>
            <a:picLocks noChangeAspect="1"/>
          </p:cNvPicPr>
          <p:nvPr/>
        </p:nvPicPr>
        <p:blipFill>
          <a:blip r:embed="rId4">
            <a:lum contrast="6000"/>
          </a:blip>
          <a:stretch>
            <a:fillRect/>
          </a:stretch>
        </p:blipFill>
        <p:spPr>
          <a:xfrm>
            <a:off x="3243580" y="1717675"/>
            <a:ext cx="2929890" cy="2198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4" name="Picture 2" descr="20085104833595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717675"/>
            <a:ext cx="2930525" cy="2198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5" name="Text Box 3"/>
          <p:cNvSpPr/>
          <p:nvPr/>
        </p:nvSpPr>
        <p:spPr>
          <a:xfrm>
            <a:off x="6976745" y="3540125"/>
            <a:ext cx="2145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楷体_GB2312" pitchFamily="1" charset="-122"/>
              </a:rPr>
              <a:t>28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楷体_GB2312" pitchFamily="1" charset="-122"/>
              </a:rPr>
              <a:t>日凌晨出现的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“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楷体_GB2312" pitchFamily="1" charset="-122"/>
              </a:rPr>
              <a:t>塌坑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”</a:t>
            </a:r>
            <a:endParaRPr lang="zh-CN" altLang="en-US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楷体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" y="4215765"/>
            <a:ext cx="8425180" cy="2143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26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日，镇政府向危险区域内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150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余户人家发放了紧急避险通知（撤离）。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日后，又陆续出现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个塌坑。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日，五阁村小学停课。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当地属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Karst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地貌。附近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江远煤矿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（距两三公里）在上周发生了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万多立方米泥浆水淹没矿道的情况，煤矿正抽水抢险。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/>
          <p:nvPr/>
        </p:nvSpPr>
        <p:spPr>
          <a:xfrm>
            <a:off x="468313" y="476250"/>
            <a:ext cx="8135937" cy="23083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岩溶地面塌陷的成因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潜蚀论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－－俄国科学家</a:t>
            </a:r>
            <a:r>
              <a:rPr lang="az-Cyrl-AZ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А</a:t>
            </a:r>
            <a:r>
              <a:rPr lang="zh-CN" altLang="az-Cyrl-AZ" sz="2400" dirty="0" smtClean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．</a:t>
            </a:r>
            <a:r>
              <a:rPr lang="az-Cyrl-AZ" altLang="zh-CN" sz="2400" dirty="0" smtClean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П</a:t>
            </a:r>
            <a:r>
              <a:rPr lang="zh-CN" altLang="az-Cyrl-AZ" sz="2400" dirty="0" smtClean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．</a:t>
            </a:r>
            <a:r>
              <a:rPr lang="zh-CN" altLang="en-US" sz="2400" dirty="0" smtClean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巴甫洛夫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1898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）提出：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溶洞是地下水流动的活跃集中之处。地表水入渗地下，地下水流动过程中侵蚀溶洞上覆土层，在其中形成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土洞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。土洞扩大、发展，直至上覆土层失去平衡而塌落。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06499" name="Text Box 4"/>
          <p:cNvSpPr/>
          <p:nvPr/>
        </p:nvSpPr>
        <p:spPr>
          <a:xfrm>
            <a:off x="468313" y="2997200"/>
            <a:ext cx="7921625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持续的地下水的潜蚀会在覆盖层中形成土洞。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但此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潜蚀论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不能解释地下水位下降时造成的突发性、大区域范围的群发性的塌陷。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/>
          <p:nvPr/>
        </p:nvSpPr>
        <p:spPr>
          <a:xfrm>
            <a:off x="500063" y="357188"/>
            <a:ext cx="7924800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真空吸蚀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说（徐卫国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等，</a:t>
            </a:r>
            <a:r>
              <a:rPr lang="en-US" altLang="zh-CN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1981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地下水位从覆盖层降至基岩面之下时，向上开口的溶洞腔内产生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负压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，对上覆土层产生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真空吸蚀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，覆盖层塌落形成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土洞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，土洞快速发展导致地面的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 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真空吸蚀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说很好地解释了伴随地下水位下降而发生的群发性塌陷。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07523" name="Picture 3" descr="F:\Teaching\15资料\岩溶及岩溶地面塌陷\真空吸蚀.jpg"/>
          <p:cNvPicPr>
            <a:picLocks noChangeAspect="1"/>
          </p:cNvPicPr>
          <p:nvPr/>
        </p:nvPicPr>
        <p:blipFill rotWithShape="1">
          <a:blip r:embed="rId2"/>
          <a:srcRect l="8688" r="5620"/>
          <a:stretch/>
        </p:blipFill>
        <p:spPr>
          <a:xfrm>
            <a:off x="70158" y="3212985"/>
            <a:ext cx="4429837" cy="2518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 rotWithShape="1">
          <a:blip r:embed="rId3"/>
          <a:srcRect b="16473"/>
          <a:stretch/>
        </p:blipFill>
        <p:spPr>
          <a:xfrm>
            <a:off x="4621942" y="3212985"/>
            <a:ext cx="4486373" cy="249728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/>
          <p:nvPr/>
        </p:nvSpPr>
        <p:spPr>
          <a:xfrm>
            <a:off x="457200" y="549275"/>
            <a:ext cx="7945755" cy="5728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4.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岩溶地面塌陷的发育条件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岩洞发育的地带，上部有开口的溶洞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如石菉，断裂破碎带及张裂隙带上，岩溶十分发育。地面塌陷也集中在此带上（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3.2×4.9 km</a:t>
            </a:r>
            <a:r>
              <a:rPr lang="en-US" altLang="zh-CN" sz="2400" baseline="300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）。而远离此地带的黄龙灰岩地区岩溶发育差，塌陷也弱。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黑体" panose="02010609060101010101" pitchFamily="49" charset="-122"/>
            </a:endParaRPr>
          </a:p>
          <a:p>
            <a:pPr marL="0" lvl="0" indent="0" defTabSz="914400" eaLnBrk="1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盖层较薄、松散，易被侵蚀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3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覆盖层厚度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&lt;20m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，尤其是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&lt;10m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时容易发生塌陷；</a:t>
            </a:r>
          </a:p>
          <a:p>
            <a:pPr marL="0" lvl="0" algn="l" defTabSz="914400" eaLnBrk="1" hangingPunct="1">
              <a:lnSpc>
                <a:spcPct val="100000"/>
              </a:lnSpc>
              <a:spcBef>
                <a:spcPts val="3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粘土层抗塌性能较好，砂砾石层抗塌性能较差。</a:t>
            </a:r>
          </a:p>
          <a:p>
            <a:pPr marL="0" lvl="0" indent="0" algn="just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例如，秦皇岛柳江盆地，覆盖层5-15m，为砂砾石夹粉砂。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石菉铜矿，覆盖层大多 &lt;25m。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泰安市的塌陷区，第四系厚度大多 &lt;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20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大于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30m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厚度的地区很少发生岩溶塌陷。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/>
          <p:nvPr/>
        </p:nvSpPr>
        <p:spPr>
          <a:xfrm>
            <a:off x="395605" y="692150"/>
            <a:ext cx="7809230" cy="37369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9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(3)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地下水潜水位大幅度下降</a:t>
            </a:r>
          </a:p>
          <a:p>
            <a:pPr marL="0" lvl="0" indent="0" algn="just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18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大部分群发性的岩溶地面塌陷，是随着潜水位的大幅度下降而发生的，尤其是从覆盖层降到基岩中时。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(4) 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其他诱发因素</a:t>
            </a: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大旱后大雨，大量灌溉；</a:t>
            </a:r>
          </a:p>
          <a:p>
            <a:pPr marL="0" lvl="0" indent="0" algn="just" defTabSz="914400" eaLnBrk="1" hangingPunct="1">
              <a:spcBef>
                <a:spcPts val="6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振动：广西贵县（现贵港市港北区）吴良村，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63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年找岩溶水，仅两次每次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2.5kg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炸药之爆破，即诱发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157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初塌陷，迫使吴良村迁移。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/>
          <p:nvPr/>
        </p:nvSpPr>
        <p:spPr>
          <a:xfrm>
            <a:off x="395288" y="620713"/>
            <a:ext cx="7286625" cy="3932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5.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岩溶地面塌陷的减灾措施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(1)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sym typeface="黑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勘查查明：塌陷区、潜在塌陷区和稳定区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塌陷区，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可能继续发生塌陷；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城市高层建筑群或大型工程建筑物应避开塌陷区；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潜在塌陷区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：岩溶和土洞发育，覆盖层较薄，抗侵蚀能力弱，地下水活动性强的地带；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稳定区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：岩溶不发育，覆盖层抗侵蚀能力强，地下水活动弱，远离基岩面的地带。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4"/>
          <p:cNvSpPr/>
          <p:nvPr/>
        </p:nvSpPr>
        <p:spPr>
          <a:xfrm>
            <a:off x="468630" y="692150"/>
            <a:ext cx="770445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对塌陷区和潜在塌陷区，采用工程措施，处理溶洞、处理土洞，防止形成土洞，；塌陷区内建筑物应实施地基处理和结构措施。 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a.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基础结构：通过基础结构型式，越过塌陷层；如梁板跨越，桩基，沉井。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b.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处理覆盖层土洞：挖填、充填、压密或夯实；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c.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处理溶洞：充填溶洞和封堵岩溶通道；</a:t>
            </a:r>
          </a:p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d. 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其他：排气孔（防止真空吸蚀），堵截地表水和地下水（防止潜蚀）。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/>
          <p:nvPr/>
        </p:nvSpPr>
        <p:spPr>
          <a:xfrm>
            <a:off x="466725" y="476250"/>
            <a:ext cx="7850188" cy="1433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ctr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第七节 海水入侵 </a:t>
            </a:r>
          </a:p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沿海地区，过量抽取地下水使潜水位下降。海水从地下向内陆侵入，造成地下水水质恶化。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13667" name="Picture 3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163"/>
            <a:ext cx="4633913" cy="3182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8" name="Picture 4" descr="8"/>
          <p:cNvPicPr>
            <a:picLocks noChangeAspect="1"/>
          </p:cNvPicPr>
          <p:nvPr/>
        </p:nvPicPr>
        <p:blipFill>
          <a:blip r:embed="rId3"/>
          <a:srcRect l="1601" t="-377" r="2907"/>
          <a:stretch>
            <a:fillRect/>
          </a:stretch>
        </p:blipFill>
        <p:spPr>
          <a:xfrm>
            <a:off x="4645025" y="2420938"/>
            <a:ext cx="4502150" cy="3201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9" name="Text Box 5"/>
          <p:cNvSpPr/>
          <p:nvPr/>
        </p:nvSpPr>
        <p:spPr>
          <a:xfrm>
            <a:off x="323850" y="5734050"/>
            <a:ext cx="8280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判别标准：Cl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－ 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含量≤250mg/L （国家饮用水卫生标准）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/>
          <p:nvPr/>
        </p:nvSpPr>
        <p:spPr>
          <a:xfrm>
            <a:off x="447675" y="549275"/>
            <a:ext cx="7580313" cy="3786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我国沿海地区海水入侵现状</a:t>
            </a:r>
          </a:p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以山东、辽宁及河北沿海地区最为严重，少量分布于长江三角洲和珠江三角洲地区。发生海水入侵的城市有十几座。海水入侵面积总计超过 10 000 km</a:t>
            </a:r>
            <a:r>
              <a:rPr lang="zh-CN" altLang="en-US" sz="2400" baseline="30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山东：莱州市、龙口市、蓬莱市、烟台市、威海市、青岛市、日照市。</a:t>
            </a:r>
          </a:p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辽宁和河北：大连市、营口市、葫芦岛市、秦皇岛市。</a:t>
            </a:r>
          </a:p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南方沿海：宁波市、温州市、湛江市北海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及深圳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市等。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Text Box 3"/>
          <p:cNvSpPr/>
          <p:nvPr/>
        </p:nvSpPr>
        <p:spPr>
          <a:xfrm>
            <a:off x="3708400" y="6281738"/>
            <a:ext cx="36004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中国的地裂缝分布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/>
          <p:nvPr/>
        </p:nvSpPr>
        <p:spPr>
          <a:xfrm>
            <a:off x="611188" y="692150"/>
            <a:ext cx="784860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危害：地下水咸化，工业、农业及生活用水水源被破坏。盐化水用于灌溉，农作物枯萎，土地盐碱化。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15715" name="Picture 3" descr="W020110729395377831448"/>
          <p:cNvPicPr>
            <a:picLocks noGrp="1" noChangeAspect="1"/>
          </p:cNvPicPr>
          <p:nvPr>
            <p:ph type="subTitle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24300" y="2238375"/>
            <a:ext cx="4605338" cy="3489325"/>
          </a:xfrm>
        </p:spPr>
      </p:pic>
      <p:sp>
        <p:nvSpPr>
          <p:cNvPr id="115716" name="Text Box 4"/>
          <p:cNvSpPr/>
          <p:nvPr/>
        </p:nvSpPr>
        <p:spPr>
          <a:xfrm>
            <a:off x="900113" y="5949950"/>
            <a:ext cx="68405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辽宁锦州沿海地区海水入侵造成土壤盐渍化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15717" name="Text Box 5"/>
          <p:cNvSpPr/>
          <p:nvPr/>
        </p:nvSpPr>
        <p:spPr>
          <a:xfrm>
            <a:off x="4787900" y="5445125"/>
            <a:ext cx="204470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FF99"/>
                </a:solidFill>
                <a:ea typeface="黑体" panose="02010609060101010101" pitchFamily="49" charset="-122"/>
              </a:rPr>
              <a:t>http://www.nmdis.gov.cn/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115718" name="Picture 6"/>
          <p:cNvPicPr>
            <a:picLocks noChangeAspect="1"/>
          </p:cNvPicPr>
          <p:nvPr/>
        </p:nvPicPr>
        <p:blipFill>
          <a:blip r:embed="rId3">
            <a:lum bright="-6000" contrast="6000"/>
          </a:blip>
          <a:stretch>
            <a:fillRect/>
          </a:stretch>
        </p:blipFill>
        <p:spPr>
          <a:xfrm>
            <a:off x="684213" y="2276475"/>
            <a:ext cx="2503487" cy="2243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4232275"/>
            <a:ext cx="2857500" cy="1504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/>
          <p:nvPr/>
        </p:nvSpPr>
        <p:spPr>
          <a:xfrm>
            <a:off x="457200" y="762000"/>
            <a:ext cx="8220075" cy="301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1" charset="-122"/>
                <a:ea typeface="黑体" panose="02010609060101010101" pitchFamily="49" charset="-122"/>
                <a:sym typeface="楷体_GB2312" pitchFamily="1" charset="-122"/>
              </a:rPr>
              <a:t>减灾措施</a:t>
            </a:r>
          </a:p>
          <a:p>
            <a:pPr marL="0" lvl="0" indent="0" defTabSz="914400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1" charset="-122"/>
                <a:ea typeface="黑体" panose="02010609060101010101" pitchFamily="49" charset="-122"/>
                <a:sym typeface="楷体_GB2312" pitchFamily="1" charset="-122"/>
              </a:rPr>
              <a:t> 合理开采地下淡水资源。</a:t>
            </a:r>
          </a:p>
          <a:p>
            <a:pPr marL="0" lvl="0" indent="0" defTabSz="914400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1" charset="-122"/>
                <a:ea typeface="黑体" panose="02010609060101010101" pitchFamily="49" charset="-122"/>
                <a:sym typeface="楷体_GB2312" pitchFamily="1" charset="-122"/>
              </a:rPr>
              <a:t> 工业、农业、生活节水。</a:t>
            </a:r>
          </a:p>
          <a:p>
            <a:pPr marL="0" lvl="0" indent="0" defTabSz="914400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1" charset="-122"/>
                <a:ea typeface="黑体" panose="02010609060101010101" pitchFamily="49" charset="-122"/>
                <a:sym typeface="楷体_GB2312" pitchFamily="1" charset="-122"/>
              </a:rPr>
              <a:t> 建立沿海地区地下水监测系统，使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地下水位保持在海平面以上。</a:t>
            </a:r>
          </a:p>
          <a:p>
            <a:pPr marL="0" lvl="0" indent="0" defTabSz="914400">
              <a:spcBef>
                <a:spcPct val="50000"/>
              </a:spcBef>
              <a:buClrTx/>
              <a:buSzPct val="100000"/>
              <a:buChar char="ü"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</a:rPr>
              <a:t> 加强地表淡水系统。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722" y="764815"/>
            <a:ext cx="78485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期末考试例题：</a:t>
            </a:r>
            <a:endParaRPr lang="en-US" altLang="zh-CN" sz="2400" dirty="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大洋底保存的最古老基岩的年代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属于（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元古代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  <a:r>
              <a:rPr lang="zh-CN" altLang="en-US" sz="2400" b="1" u="sng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侏罗纪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；白垩纪；第四纪）。</a:t>
            </a:r>
          </a:p>
          <a:p>
            <a:pPr>
              <a:spcAft>
                <a:spcPts val="1200"/>
              </a:spcAft>
            </a:pPr>
            <a:r>
              <a:rPr lang="en-US" altLang="zh-CN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环境问题和灾害中，可能与森林砍伐有关的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是（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人均耕地减少；</a:t>
            </a:r>
            <a:r>
              <a:rPr lang="zh-CN" altLang="en-US" sz="24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洪水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；酸雨；臭氧层破坏；</a:t>
            </a:r>
            <a:r>
              <a:rPr lang="zh-CN" altLang="en-US" sz="2400" b="1" u="sng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物种减少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</p:txBody>
      </p:sp>
      <p:sp>
        <p:nvSpPr>
          <p:cNvPr id="5" name="矩形 4"/>
          <p:cNvSpPr/>
          <p:nvPr/>
        </p:nvSpPr>
        <p:spPr>
          <a:xfrm>
            <a:off x="620634" y="3501005"/>
            <a:ext cx="784854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思考题：</a:t>
            </a:r>
            <a:endParaRPr lang="en-US" altLang="zh-CN" sz="2400" dirty="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中，分析“森林砍伐”与每个选项的关系。</a:t>
            </a:r>
            <a:endParaRPr lang="zh-CN" altLang="en-US" sz="24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4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http://www.cavedeclaration.eu/downloads/cavepictures/Cave-Entr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30" y="33989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8787" name="TextBox 2"/>
          <p:cNvSpPr/>
          <p:nvPr/>
        </p:nvSpPr>
        <p:spPr>
          <a:xfrm>
            <a:off x="4139970" y="1340855"/>
            <a:ext cx="1657350" cy="7078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algn="just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60" y="3411220"/>
            <a:ext cx="4383405" cy="3448050"/>
          </a:xfrm>
          <a:prstGeom prst="rect">
            <a:avLst/>
          </a:prstGeom>
        </p:spPr>
      </p:pic>
      <p:sp>
        <p:nvSpPr>
          <p:cNvPr id="82946" name="Text Box 4"/>
          <p:cNvSpPr/>
          <p:nvPr/>
        </p:nvSpPr>
        <p:spPr>
          <a:xfrm>
            <a:off x="502285" y="399415"/>
            <a:ext cx="8199755" cy="4788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实例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西安地裂缝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最早发现于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1958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年，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1976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年活动加剧。目前发现有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13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条地裂缝（带）分布于西安城郊区，范围约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155km</a:t>
            </a:r>
            <a:r>
              <a:rPr lang="en-US" altLang="zh-CN" sz="2400" baseline="300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。总长度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72km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每条地裂缝（带）均由一主干裂缝和数条伴生裂缝组成，影响带宽度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3-8m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方向：其走向大都在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NE70º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80º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，斜贯西安市。</a:t>
            </a:r>
            <a:endParaRPr lang="zh-CN" altLang="en-US" sz="2400" dirty="0"/>
          </a:p>
          <a:p>
            <a:pPr marL="0" lvl="0" indent="0" defTabSz="914400" eaLnBrk="1" hangingPunct="1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间距：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1.2~1.8km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。</a:t>
            </a:r>
          </a:p>
          <a:p>
            <a:pPr marL="0" lvl="0" indent="0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位移：垂直错动 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+mn-ea"/>
              </a:rPr>
              <a:t>5~30mm/a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</a:p>
          <a:p>
            <a:pPr marL="0" lvl="0" indent="897255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水平拉裂 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+mn-ea"/>
              </a:rPr>
              <a:t>2~10mm /a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endParaRPr lang="zh-CN" altLang="en-US" sz="2400" dirty="0">
              <a:solidFill>
                <a:srgbClr val="000099"/>
              </a:solidFill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897255" defTabSz="914400" eaLnBrk="1" hangingPunct="1">
              <a:lnSpc>
                <a:spcPct val="100000"/>
              </a:lnSpc>
              <a:spcBef>
                <a:spcPts val="5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水平扭动 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+mn-ea"/>
              </a:rPr>
              <a:t>1~2 mm/a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) 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781175" y="6075680"/>
            <a:ext cx="299148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spcBef>
                <a:spcPts val="0"/>
              </a:spcBef>
              <a:spcAft>
                <a:spcPts val="600"/>
              </a:spcAft>
              <a:buClrTx/>
              <a:buSzPct val="65000"/>
              <a:buFont typeface="Arial" panose="020B0604020202020204" pitchFamily="34" charset="0"/>
            </a:pPr>
            <a:r>
              <a:rPr kumimoji="1"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西安地裂缝及地貌构造图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Tx/>
              <a:buSzPct val="65000"/>
              <a:buFont typeface="Arial" panose="020B0604020202020204" pitchFamily="34" charset="0"/>
            </a:pPr>
            <a:r>
              <a:rPr kumimoji="1"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（沈红艳等，2018）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3"/>
          <p:cNvSpPr/>
          <p:nvPr/>
        </p:nvSpPr>
        <p:spPr>
          <a:xfrm>
            <a:off x="250825" y="188913"/>
            <a:ext cx="8642350" cy="1383665"/>
          </a:xfrm>
          <a:prstGeom prst="rect">
            <a:avLst/>
          </a:prstGeom>
          <a:solidFill>
            <a:srgbClr val="CCFFFF">
              <a:alpha val="78038"/>
            </a:srgbClr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破坏：到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年代初，破坏楼房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132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栋，平房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1057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间，道路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处，地下管道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处，地裂缝穿越电厂和机场跑道，陇海铁路。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一些工厂被迫搬迁。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8397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2636838"/>
            <a:ext cx="6096000" cy="406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2" name="Picture 2" descr="9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4479925" y="1701800"/>
            <a:ext cx="4521200" cy="499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1701800"/>
            <a:ext cx="3616325" cy="4997450"/>
          </a:xfrm>
          <a:prstGeom prst="rect">
            <a:avLst/>
          </a:prstGeom>
          <a:noFill/>
          <a:ln w="12700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026" descr="11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0" y="0"/>
            <a:ext cx="9144000" cy="606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Text Box 1027"/>
          <p:cNvSpPr/>
          <p:nvPr/>
        </p:nvSpPr>
        <p:spPr>
          <a:xfrm>
            <a:off x="612775" y="6165850"/>
            <a:ext cx="8170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立交桥工程路面、栏杆及预制桥面板接缝处开裂形成陡坎</a:t>
            </a:r>
          </a:p>
        </p:txBody>
      </p:sp>
      <p:grpSp>
        <p:nvGrpSpPr>
          <p:cNvPr id="83972" name="Group 4"/>
          <p:cNvGrpSpPr/>
          <p:nvPr/>
        </p:nvGrpSpPr>
        <p:grpSpPr>
          <a:xfrm>
            <a:off x="4756182" y="908907"/>
            <a:ext cx="4350017" cy="4744498"/>
            <a:chOff x="813" y="840"/>
            <a:chExt cx="6850" cy="7473"/>
          </a:xfrm>
        </p:grpSpPr>
        <p:pic>
          <p:nvPicPr>
            <p:cNvPr id="86022" name="Picture 5"/>
            <p:cNvPicPr>
              <a:picLocks noChangeAspect="1"/>
            </p:cNvPicPr>
            <p:nvPr/>
          </p:nvPicPr>
          <p:blipFill>
            <a:blip r:embed="rId4"/>
            <a:srcRect r="6273"/>
            <a:stretch>
              <a:fillRect/>
            </a:stretch>
          </p:blipFill>
          <p:spPr>
            <a:xfrm>
              <a:off x="813" y="840"/>
              <a:ext cx="6850" cy="74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6023" name="Text Box 6"/>
            <p:cNvSpPr/>
            <p:nvPr/>
          </p:nvSpPr>
          <p:spPr>
            <a:xfrm>
              <a:off x="4647" y="7879"/>
              <a:ext cx="290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chemeClr val="bg2">
                      <a:lumMod val="50000"/>
                      <a:lumOff val="50000"/>
                    </a:schemeClr>
                  </a:solidFill>
                </a:rPr>
                <a:t>http://sxxbl.com/index.php</a:t>
              </a:r>
              <a:endParaRPr lang="zh-CN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3975" name="Line 7"/>
          <p:cNvSpPr/>
          <p:nvPr/>
        </p:nvSpPr>
        <p:spPr>
          <a:xfrm>
            <a:off x="6920230" y="1781175"/>
            <a:ext cx="73025" cy="3872230"/>
          </a:xfrm>
          <a:prstGeom prst="line">
            <a:avLst/>
          </a:prstGeom>
          <a:ln w="19050" cap="flat" cmpd="sng">
            <a:solidFill>
              <a:srgbClr val="FFFF00"/>
            </a:solidFill>
            <a:prstDash val="dash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" dur="10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03705"/>
            <a:ext cx="3670300" cy="4048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Text Box 4"/>
          <p:cNvSpPr/>
          <p:nvPr/>
        </p:nvSpPr>
        <p:spPr>
          <a:xfrm>
            <a:off x="396875" y="260350"/>
            <a:ext cx="828040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西安城南地地裂缝，两盘沉降差</a:t>
            </a: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30-60cm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。使居民楼开裂。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1988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年拆除中间单元，保留两侧单元，但仍报废。</a:t>
            </a:r>
            <a:endParaRPr lang="zh-CN" altLang="en-US" sz="1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8068" name="Text Box 4"/>
          <p:cNvSpPr/>
          <p:nvPr/>
        </p:nvSpPr>
        <p:spPr>
          <a:xfrm>
            <a:off x="1547813" y="5807393"/>
            <a:ext cx="944562" cy="395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1986</a:t>
            </a:r>
            <a:r>
              <a:rPr lang="zh-CN" altLang="en-US" sz="2000" dirty="0">
                <a:solidFill>
                  <a:srgbClr val="000099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年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86021" name="Group 5"/>
          <p:cNvGrpSpPr/>
          <p:nvPr/>
        </p:nvGrpSpPr>
        <p:grpSpPr>
          <a:xfrm>
            <a:off x="3743325" y="1702118"/>
            <a:ext cx="5391150" cy="4500562"/>
            <a:chOff x="0" y="0"/>
            <a:chExt cx="8490" cy="7088"/>
          </a:xfrm>
        </p:grpSpPr>
        <p:pic>
          <p:nvPicPr>
            <p:cNvPr id="88070" name="Picture 2" descr="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490" cy="6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8071" name="Text Box 7"/>
            <p:cNvSpPr/>
            <p:nvPr/>
          </p:nvSpPr>
          <p:spPr>
            <a:xfrm>
              <a:off x="3878" y="6463"/>
              <a:ext cx="1487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1pPr>
              <a:lvl2pPr marL="742950" indent="-28575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2pPr>
              <a:lvl3pPr marL="11430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3pPr>
              <a:lvl4pPr marL="16002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4pPr>
              <a:lvl5pPr marL="2057400" indent="-2286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5000"/>
                <a:buFont typeface="Wingdings" panose="05000000000000000000" pitchFamily="2" charset="2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宋体" panose="02010600030101010101" pitchFamily="2" charset="-122"/>
                </a:defRPr>
              </a:lvl5pPr>
            </a:lstStyle>
            <a:p>
              <a:pPr marL="0" lvl="0" indent="0" defTabSz="914400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99"/>
                  </a:solidFill>
                  <a:latin typeface="黑体" panose="02010609060101010101" pitchFamily="49" charset="-122"/>
                  <a:sym typeface="黑体" panose="02010609060101010101" pitchFamily="49" charset="-122"/>
                </a:rPr>
                <a:t>1988年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10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/>
          <p:nvPr/>
        </p:nvSpPr>
        <p:spPr>
          <a:xfrm>
            <a:off x="684213" y="692150"/>
            <a:ext cx="7777162" cy="4339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大同地裂缝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发现于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1983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年，最初仅局限于大同机床厂生活区，长度仅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1.3km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，至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1988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年为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2km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1989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年延长为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3km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，现已扩展为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5km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以上。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裂缝走向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NE45º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50º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，倾角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70º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80º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，贯入市区。和次生地裂缝一起组成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8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～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13 m</a:t>
            </a: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宽的地裂缝带。其活动方式已垂直形变为主。</a:t>
            </a:r>
          </a:p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ea typeface="黑体" panose="02010609060101010101" pitchFamily="49" charset="-122"/>
                <a:sym typeface="黑体" panose="02010609060101010101" pitchFamily="49" charset="-122"/>
              </a:rPr>
              <a:t>凡地裂缝经过地带，建筑物普遍产生裂缝，遭到不同成都破坏，仅机床厂已有十余栋楼房和两座平房受到严重破坏，其中四栋已拆除。 </a:t>
            </a:r>
            <a:endParaRPr lang="zh-CN" altLang="en-US" sz="18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3"/>
          <p:cNvSpPr/>
          <p:nvPr/>
        </p:nvSpPr>
        <p:spPr>
          <a:xfrm>
            <a:off x="6084888" y="333375"/>
            <a:ext cx="302418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anose="05000000000000000000" pitchFamily="2" charset="2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1" charset="-122"/>
                <a:sym typeface="楷体_GB2312" pitchFamily="1" charset="-122"/>
              </a:rPr>
              <a:t>大同铁路分局地裂缝。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90115" name="Picture 3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" y="44450"/>
            <a:ext cx="5972175" cy="410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6" name="Picture 2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963" y="2784475"/>
            <a:ext cx="5418137" cy="400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7" name="Picture 5" descr="图片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2820988"/>
            <a:ext cx="3457575" cy="3963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kura_3">
  <a:themeElements>
    <a:clrScheme name="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Sakura_3">
      <a:majorFont>
        <a:latin typeface="Times New Roman"/>
        <a:ea typeface="宋体"/>
        <a:cs typeface="宋体"/>
      </a:majorFont>
      <a:minorFont>
        <a:latin typeface="Times New Roman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1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463634"/>
      </a:dk1>
      <a:lt1>
        <a:srgbClr val="AA947E"/>
      </a:lt1>
      <a:dk2>
        <a:srgbClr val="795241"/>
      </a:dk2>
      <a:lt2>
        <a:srgbClr val="000000"/>
      </a:lt2>
      <a:accent1>
        <a:srgbClr val="F9DBD3"/>
      </a:accent1>
      <a:accent2>
        <a:srgbClr val="DACA9C"/>
      </a:accent2>
      <a:accent3>
        <a:srgbClr val="D2C8C0"/>
      </a:accent3>
      <a:accent4>
        <a:srgbClr val="3A2D2B"/>
      </a:accent4>
      <a:accent5>
        <a:srgbClr val="FBEAE6"/>
      </a:accent5>
      <a:accent6>
        <a:srgbClr val="C5B78D"/>
      </a:accent6>
      <a:hlink>
        <a:srgbClr val="393A18"/>
      </a:hlink>
      <a:folHlink>
        <a:srgbClr val="56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2378</Words>
  <Application>Microsoft Office PowerPoint</Application>
  <PresentationFormat>全屏显示(4:3)</PresentationFormat>
  <Paragraphs>168</Paragraphs>
  <Slides>33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黑体</vt:lpstr>
      <vt:lpstr>楷体_GB2312</vt:lpstr>
      <vt:lpstr>宋体</vt:lpstr>
      <vt:lpstr>Arial</vt:lpstr>
      <vt:lpstr>Times New Roman</vt:lpstr>
      <vt:lpstr>Wingdings</vt:lpstr>
      <vt:lpstr>Sakura_3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huliming</dc:creator>
  <cp:lastModifiedBy>Lenovo</cp:lastModifiedBy>
  <cp:revision>65</cp:revision>
  <dcterms:created xsi:type="dcterms:W3CDTF">2013-12-13T09:54:00Z</dcterms:created>
  <dcterms:modified xsi:type="dcterms:W3CDTF">2019-12-19T10:51:01Z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